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89" r:id="rId5"/>
    <p:sldId id="398" r:id="rId6"/>
    <p:sldId id="430" r:id="rId7"/>
    <p:sldId id="431" r:id="rId8"/>
    <p:sldId id="432" r:id="rId9"/>
    <p:sldId id="433" r:id="rId10"/>
    <p:sldId id="435" r:id="rId11"/>
    <p:sldId id="434" r:id="rId12"/>
  </p:sldIdLst>
  <p:sldSz cx="12192000" cy="6858000"/>
  <p:notesSz cx="6799263" cy="9929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7BA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7893D-A330-4722-BC86-59E6DE8C96F4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48B3-1DC5-4636-9C37-1A992A6C5E1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049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548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56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193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71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44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76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142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36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23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31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081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B0A9-BF48-4B8C-8DF9-B2F92B1487D1}" type="datetimeFigureOut">
              <a:rPr lang="es-ES" smtClean="0"/>
              <a:t>09/01/2023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B1B26-F095-4C44-8BDF-DA88947B6C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74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delamorena.net/" TargetMode="External"/><Relationship Id="rId3" Type="http://schemas.microsoft.com/office/2007/relationships/hdphoto" Target="../media/hdphoto1.wdp"/><Relationship Id="rId7" Type="http://schemas.openxmlformats.org/officeDocument/2006/relationships/image" Target="../media/image5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recepcionista01\Desktop\WEB INSOLVIA\foto vacía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518" t="14070" r="22198" b="11925"/>
          <a:stretch/>
        </p:blipFill>
        <p:spPr bwMode="auto">
          <a:xfrm>
            <a:off x="4583833" y="2510219"/>
            <a:ext cx="2724029" cy="2552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39616" y="3449782"/>
            <a:ext cx="7201172" cy="121188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s-E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CUESTIONES CONTROVERTIDAS DEL PROCEDIMIENTO ESPECIAL DE MICROEMPRESAS</a:t>
            </a:r>
            <a:endParaRPr lang="es-ES" sz="2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1380878" y="0"/>
            <a:ext cx="9287123" cy="3642646"/>
            <a:chOff x="-143123" y="0"/>
            <a:chExt cx="9287123" cy="3642646"/>
          </a:xfrm>
        </p:grpSpPr>
        <p:pic>
          <p:nvPicPr>
            <p:cNvPr id="12" name="11 Imagen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583" y="593146"/>
              <a:ext cx="446576" cy="2736115"/>
            </a:xfrm>
            <a:prstGeom prst="rect">
              <a:avLst/>
            </a:prstGeom>
          </p:spPr>
        </p:pic>
        <p:grpSp>
          <p:nvGrpSpPr>
            <p:cNvPr id="13" name="12 Grupo"/>
            <p:cNvGrpSpPr/>
            <p:nvPr/>
          </p:nvGrpSpPr>
          <p:grpSpPr>
            <a:xfrm>
              <a:off x="-143123" y="0"/>
              <a:ext cx="9287123" cy="3642646"/>
              <a:chOff x="-143123" y="0"/>
              <a:chExt cx="9287123" cy="3642646"/>
            </a:xfrm>
          </p:grpSpPr>
          <p:pic>
            <p:nvPicPr>
              <p:cNvPr id="14" name="Picture 10" descr="http://www.insolvia.es/images/menu/menu_blanco_08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9144000" cy="5931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2" descr="http://www.insolvia.es/images/menu/menu_blanco_08.jp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85166"/>
              <a:stretch/>
            </p:blipFill>
            <p:spPr bwMode="auto">
              <a:xfrm rot="5400000">
                <a:off x="-308916" y="888393"/>
                <a:ext cx="930854" cy="3200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4" descr="http://www.insolvia.es/images/general_06_01_01.jpg"/>
              <p:cNvPicPr>
                <a:picLocks noChangeAspect="1" noChangeArrowheads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42020" t="32133" r="1"/>
              <a:stretch/>
            </p:blipFill>
            <p:spPr bwMode="auto">
              <a:xfrm>
                <a:off x="-143123" y="1509422"/>
                <a:ext cx="453915" cy="21332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1026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786765"/>
            <a:ext cx="1420812" cy="145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16 Rectángulo"/>
          <p:cNvSpPr/>
          <p:nvPr/>
        </p:nvSpPr>
        <p:spPr>
          <a:xfrm>
            <a:off x="7981092" y="5204262"/>
            <a:ext cx="37193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   GREGORIO DE </a:t>
            </a:r>
            <a:r>
              <a:rPr lang="es-ES_tradn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es-ES_tradnl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MORENA</a:t>
            </a:r>
          </a:p>
          <a:p>
            <a:pPr algn="r"/>
            <a:r>
              <a:rPr lang="es-ES_tradnl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Madrid, 9 DE ENERO  DE 2023 </a:t>
            </a:r>
            <a:endParaRPr lang="es-ES_tradnl" sz="16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19" name="18 Imagen" descr="Logo">
            <a:hlinkClick r:id="rId8" tgtFrame="_blank"/>
          </p:cNvPr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668001" y="5737936"/>
            <a:ext cx="978027" cy="69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0010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CUESTIONES CONTROVERTIDAD DEL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accent1"/>
              </a:buClr>
              <a:buFontTx/>
              <a:buChar char="-"/>
            </a:pPr>
            <a:endParaRPr lang="es-ES" sz="3200" b="1" dirty="0" smtClean="0"/>
          </a:p>
          <a:p>
            <a:pPr algn="just"/>
            <a:r>
              <a:rPr lang="es-ES" b="1" dirty="0"/>
              <a:t> </a:t>
            </a:r>
            <a:r>
              <a:rPr lang="es-ES" b="1" dirty="0" smtClean="0"/>
              <a:t>1. En </a:t>
            </a:r>
            <a:r>
              <a:rPr lang="es-ES" b="1" dirty="0"/>
              <a:t>los supuestos de inexistencia o insuficiencia de bienes, si no tiene actividad, el profesional/empresario y la persona jurídica ¿La solicitud de concurso se presentará por el procedimiento especial de microempresas o como concurso sin masa del art. 37 bis?. </a:t>
            </a:r>
            <a:endParaRPr lang="es-ES" b="1" dirty="0" smtClean="0"/>
          </a:p>
          <a:p>
            <a:pPr algn="just"/>
            <a:r>
              <a:rPr lang="es-ES" b="1" dirty="0"/>
              <a:t>	</a:t>
            </a:r>
            <a:r>
              <a:rPr lang="es-ES" dirty="0" smtClean="0"/>
              <a:t>- Art. 685 exigencia de actividad en el momento de la solicitud y 	OMJUS/1333/2022 de 28 de diciembre (sin masa). </a:t>
            </a:r>
          </a:p>
          <a:p>
            <a:pPr algn="just"/>
            <a:r>
              <a:rPr lang="es-ES" dirty="0"/>
              <a:t>	</a:t>
            </a:r>
            <a:r>
              <a:rPr lang="es-ES" dirty="0" smtClean="0"/>
              <a:t>- Acuerdo Juzgados de Sevilla (sin masa). </a:t>
            </a:r>
          </a:p>
          <a:p>
            <a:pPr algn="just"/>
            <a:r>
              <a:rPr lang="es-ES" dirty="0"/>
              <a:t>	</a:t>
            </a:r>
            <a:r>
              <a:rPr lang="es-ES" dirty="0" smtClean="0"/>
              <a:t>- Microempresas (mejor defensa de los intereses de los acreedores).  </a:t>
            </a:r>
            <a:endParaRPr lang="es-ES" dirty="0"/>
          </a:p>
          <a:p>
            <a:pPr algn="just"/>
            <a:r>
              <a:rPr lang="es-ES" dirty="0"/>
              <a:t> </a:t>
            </a:r>
            <a:endParaRPr lang="es-ES" dirty="0" smtClean="0"/>
          </a:p>
          <a:p>
            <a:pPr algn="just"/>
            <a:endParaRPr lang="es-ES" dirty="0"/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6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accent1"/>
              </a:buClr>
              <a:buFontTx/>
              <a:buChar char="-"/>
            </a:pPr>
            <a:endParaRPr lang="es-ES" sz="3200" b="1" dirty="0" smtClean="0"/>
          </a:p>
          <a:p>
            <a:pPr lvl="0" algn="just"/>
            <a:r>
              <a:rPr lang="es-ES" b="1" dirty="0" smtClean="0"/>
              <a:t>2. En </a:t>
            </a:r>
            <a:r>
              <a:rPr lang="es-ES" b="1" dirty="0"/>
              <a:t>los supuestos de microempresas si quisieran iniciar un proceso de búsqueda de ofertas para la venta de la UPA/PREPAK ¿Pueden utilizar el art. 224 ter o dentro de la comunicación de apertura de negociaciones 690 y procedimiento de microempresas?. </a:t>
            </a:r>
            <a:endParaRPr lang="es-ES" b="1" dirty="0" smtClean="0"/>
          </a:p>
          <a:p>
            <a:pPr lvl="0" algn="just"/>
            <a:endParaRPr lang="es-ES" b="1" dirty="0"/>
          </a:p>
          <a:p>
            <a:pPr lvl="0" algn="just"/>
            <a:r>
              <a:rPr lang="es-ES" dirty="0" smtClean="0"/>
              <a:t> El art. 710: Se aplican las reglas del título primero (art. 214 a 224). Al procedimiento de microempresas se aplican las reglas del art. 224 bis a 224 </a:t>
            </a:r>
            <a:r>
              <a:rPr lang="es-ES" dirty="0" err="1" smtClean="0"/>
              <a:t>quater</a:t>
            </a:r>
            <a:r>
              <a:rPr lang="es-ES" dirty="0" smtClean="0"/>
              <a:t>. </a:t>
            </a:r>
            <a:endParaRPr lang="es-ES" dirty="0"/>
          </a:p>
          <a:p>
            <a:r>
              <a:rPr lang="es-ES" dirty="0"/>
              <a:t> </a:t>
            </a:r>
          </a:p>
          <a:p>
            <a:pPr marL="457200" indent="-457200" algn="just">
              <a:buClr>
                <a:schemeClr val="accent1"/>
              </a:buClr>
              <a:buFontTx/>
              <a:buChar char="-"/>
            </a:pPr>
            <a:endParaRPr lang="es-ES" sz="3200" dirty="0" smtClean="0"/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4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/>
          </a:bodyPr>
          <a:lstStyle/>
          <a:p>
            <a:pPr lvl="0" algn="just"/>
            <a:endParaRPr lang="es-ES" b="1" dirty="0" smtClean="0"/>
          </a:p>
          <a:p>
            <a:pPr lvl="0" algn="just"/>
            <a:r>
              <a:rPr lang="es-ES" b="1" u="sng" dirty="0" smtClean="0"/>
              <a:t>3. ¿Qué </a:t>
            </a:r>
            <a:r>
              <a:rPr lang="es-ES" b="1" u="sng" dirty="0"/>
              <a:t>posibilidades hay de alcanzar un acuerdo de continuación si el pasivo financiero es mayoritariamente de créditos ICO?. </a:t>
            </a:r>
          </a:p>
          <a:p>
            <a:pPr algn="just"/>
            <a:r>
              <a:rPr lang="es-ES" dirty="0"/>
              <a:t> </a:t>
            </a:r>
            <a:r>
              <a:rPr lang="es-ES" dirty="0" smtClean="0"/>
              <a:t>Disposición adicional octava de la Ley 16/2022 de 5 de septiembre y art. 105 del RDL 20/2022 de 27 de diciembre: </a:t>
            </a:r>
          </a:p>
          <a:p>
            <a:pPr algn="just"/>
            <a:r>
              <a:rPr lang="es-ES" dirty="0"/>
              <a:t>	</a:t>
            </a:r>
            <a:r>
              <a:rPr lang="es-ES" dirty="0" smtClean="0"/>
              <a:t>- Es crédito público (80%). Es crédito ordinario, financiero. Autorización de la AEAT para aplazamientos quitas, esperas o aplazamientos (Ley 16/2022) se cambia en el RDL por autorización de la entidad de crédito.  </a:t>
            </a:r>
            <a:endParaRPr lang="es-ES" dirty="0"/>
          </a:p>
          <a:p>
            <a:pPr marL="457200" indent="-457200" algn="just">
              <a:buClr>
                <a:schemeClr val="accent1"/>
              </a:buClr>
              <a:buFontTx/>
              <a:buChar char="-"/>
            </a:pPr>
            <a:endParaRPr lang="es-ES" sz="3200" dirty="0" smtClean="0"/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21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 fontScale="92500" lnSpcReduction="10000"/>
          </a:bodyPr>
          <a:lstStyle/>
          <a:p>
            <a:pPr lvl="0" algn="just"/>
            <a:endParaRPr lang="es-ES" b="1" dirty="0" smtClean="0"/>
          </a:p>
          <a:p>
            <a:r>
              <a:rPr lang="es-ES" dirty="0"/>
              <a:t>  </a:t>
            </a:r>
          </a:p>
          <a:p>
            <a:pPr lvl="0" algn="just"/>
            <a:r>
              <a:rPr lang="es-ES" b="1" u="sng" dirty="0" smtClean="0"/>
              <a:t>4. ¿Quién </a:t>
            </a:r>
            <a:r>
              <a:rPr lang="es-ES" b="1" u="sng" dirty="0"/>
              <a:t>comunicará a los acreedores la apertura del procedimiento especial, el plan de continuación o, en caso de liquidación, los informes de liquidación y rendición de cuentas?.</a:t>
            </a:r>
            <a:r>
              <a:rPr lang="es-ES" dirty="0"/>
              <a:t> </a:t>
            </a:r>
            <a:endParaRPr lang="es-ES" dirty="0" smtClean="0"/>
          </a:p>
          <a:p>
            <a:pPr lvl="0" algn="just"/>
            <a:endParaRPr lang="es-ES" dirty="0"/>
          </a:p>
          <a:p>
            <a:pPr lvl="0" algn="just"/>
            <a:r>
              <a:rPr lang="es-ES" dirty="0" smtClean="0"/>
              <a:t>Art. 697. bis 1 comunicación electrónica del deudor a acreedores de la admisión del procedimiento de continuación; Art. 697.bis 2 comunicación plan de continuación por el deudor. </a:t>
            </a:r>
          </a:p>
          <a:p>
            <a:pPr lvl="0" algn="just"/>
            <a:endParaRPr lang="es-ES" dirty="0"/>
          </a:p>
          <a:p>
            <a:pPr lvl="0" algn="just"/>
            <a:r>
              <a:rPr lang="es-ES" dirty="0" smtClean="0"/>
              <a:t>Art. 705. 3 Comunicación de procedimiento especial de liquidación por deudor. </a:t>
            </a:r>
          </a:p>
          <a:p>
            <a:pPr lvl="0" algn="just"/>
            <a:endParaRPr lang="es-ES" dirty="0" smtClean="0"/>
          </a:p>
          <a:p>
            <a:pPr lvl="0" algn="just"/>
            <a:r>
              <a:rPr lang="es-ES" dirty="0" smtClean="0"/>
              <a:t>Art. 707.3 Comunicación electrónica por deudor o administrador concursal. </a:t>
            </a:r>
          </a:p>
          <a:p>
            <a:pPr lvl="0" algn="just"/>
            <a:r>
              <a:rPr lang="es-ES" dirty="0" smtClean="0"/>
              <a:t>Art. 719 Notificación informe final. </a:t>
            </a:r>
            <a:endParaRPr lang="es-ES" dirty="0"/>
          </a:p>
          <a:p>
            <a:r>
              <a:rPr lang="es-ES" dirty="0"/>
              <a:t> </a:t>
            </a:r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71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/>
          </a:bodyPr>
          <a:lstStyle/>
          <a:p>
            <a:pPr lvl="0" algn="just"/>
            <a:endParaRPr lang="es-ES" b="1" dirty="0" smtClean="0"/>
          </a:p>
          <a:p>
            <a:pPr lvl="0"/>
            <a:endParaRPr lang="es-ES" dirty="0"/>
          </a:p>
          <a:p>
            <a:pPr lvl="0" algn="just"/>
            <a:r>
              <a:rPr lang="es-ES" b="1" dirty="0" smtClean="0"/>
              <a:t>5. ¿Quién </a:t>
            </a:r>
            <a:r>
              <a:rPr lang="es-ES" b="1" dirty="0"/>
              <a:t>certificará los créditos de los trabajadores? ¿Quién pagará una vez concluido el concurso -4 meses- a los acreedores? ¿Hasta que entre en vigor la plataforma de liquidación –disposición adicional segunda- como se venderán los bienes?. </a:t>
            </a:r>
            <a:endParaRPr lang="es-ES" b="1" dirty="0" smtClean="0"/>
          </a:p>
          <a:p>
            <a:pPr marL="342900" lvl="0" indent="-342900" algn="just">
              <a:buFontTx/>
              <a:buChar char="-"/>
            </a:pPr>
            <a:r>
              <a:rPr lang="es-ES" dirty="0" smtClean="0"/>
              <a:t>Administración concursal. </a:t>
            </a:r>
          </a:p>
          <a:p>
            <a:pPr marL="342900" lvl="0" indent="-342900" algn="just">
              <a:buFontTx/>
              <a:buChar char="-"/>
            </a:pPr>
            <a:r>
              <a:rPr lang="es-ES" dirty="0" smtClean="0"/>
              <a:t>LAJ</a:t>
            </a:r>
          </a:p>
          <a:p>
            <a:pPr marL="342900" lvl="0" indent="-342900" algn="just">
              <a:buFontTx/>
              <a:buChar char="-"/>
            </a:pPr>
            <a:r>
              <a:rPr lang="es-ES" dirty="0" smtClean="0"/>
              <a:t>Venta directa o plan de liquidación</a:t>
            </a:r>
            <a:endParaRPr lang="es-ES" dirty="0"/>
          </a:p>
          <a:p>
            <a:r>
              <a:rPr lang="es-ES" dirty="0"/>
              <a:t> </a:t>
            </a:r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63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79079" y="882502"/>
            <a:ext cx="10537065" cy="5631411"/>
          </a:xfrm>
        </p:spPr>
        <p:txBody>
          <a:bodyPr>
            <a:normAutofit/>
          </a:bodyPr>
          <a:lstStyle/>
          <a:p>
            <a:pPr lvl="0" algn="just"/>
            <a:endParaRPr lang="es-ES" b="1" dirty="0" smtClean="0"/>
          </a:p>
          <a:p>
            <a:pPr lvl="0"/>
            <a:endParaRPr lang="es-ES" dirty="0"/>
          </a:p>
          <a:p>
            <a:pPr lvl="0" algn="just"/>
            <a:r>
              <a:rPr lang="es-ES" b="1" dirty="0"/>
              <a:t>6</a:t>
            </a:r>
            <a:r>
              <a:rPr lang="es-ES" b="1" dirty="0" smtClean="0"/>
              <a:t>. Si el concurso concluye en el plazo de 4 meses y se continúan realizando y enajenación bienes y derechos ¿Quién procederá al </a:t>
            </a:r>
            <a:r>
              <a:rPr lang="es-ES" b="1" dirty="0" smtClean="0"/>
              <a:t>pago o distribución de la tesorería obtenida si ya no hay concurso ni administrador concursal?. </a:t>
            </a:r>
          </a:p>
          <a:p>
            <a:pPr lvl="0" algn="just"/>
            <a:endParaRPr lang="es-ES" b="1" dirty="0"/>
          </a:p>
          <a:p>
            <a:pPr lvl="0" algn="just"/>
            <a:r>
              <a:rPr lang="es-ES" b="1" dirty="0"/>
              <a:t>	</a:t>
            </a:r>
            <a:r>
              <a:rPr lang="es-ES" b="1" dirty="0" smtClean="0"/>
              <a:t>- LAJ.</a:t>
            </a:r>
          </a:p>
          <a:p>
            <a:pPr lvl="0" algn="just"/>
            <a:r>
              <a:rPr lang="es-ES" b="1" dirty="0"/>
              <a:t>	</a:t>
            </a:r>
            <a:r>
              <a:rPr lang="es-ES" b="1" dirty="0" smtClean="0"/>
              <a:t>- Deudor (STS 24/05/2017 y RDGSF </a:t>
            </a:r>
            <a:r>
              <a:rPr lang="es-ES" dirty="0"/>
              <a:t> </a:t>
            </a:r>
            <a:r>
              <a:rPr lang="es-ES" b="1" dirty="0" smtClean="0"/>
              <a:t>10/02/22). ¿Cómo si el dinero está en 	la </a:t>
            </a:r>
            <a:r>
              <a:rPr lang="es-ES" b="1" dirty="0" err="1" smtClean="0"/>
              <a:t>cta</a:t>
            </a:r>
            <a:r>
              <a:rPr lang="es-ES" b="1" dirty="0" smtClean="0"/>
              <a:t> de consignaciones del Juzgado?</a:t>
            </a:r>
            <a:endParaRPr lang="es-ES" b="1" dirty="0"/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31977"/>
            <a:ext cx="9144000" cy="650525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REFORMA DEL TRLC (Ley 16/2022): PROCEDIMIENTO ESPECIAL DE MICROEMPRESAS (685 A 720)</a:t>
            </a:r>
            <a:endParaRPr lang="es-ES" sz="28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5855" y="367113"/>
            <a:ext cx="10537065" cy="5631411"/>
          </a:xfrm>
        </p:spPr>
        <p:txBody>
          <a:bodyPr>
            <a:normAutofit fontScale="92500" lnSpcReduction="10000"/>
          </a:bodyPr>
          <a:lstStyle/>
          <a:p>
            <a:pPr lvl="0" algn="just"/>
            <a:endParaRPr lang="es-ES" b="1" dirty="0" smtClean="0"/>
          </a:p>
          <a:p>
            <a:pPr lvl="0"/>
            <a:endParaRPr lang="es-ES" dirty="0"/>
          </a:p>
          <a:p>
            <a:endParaRPr lang="es-ES" dirty="0" smtClean="0"/>
          </a:p>
          <a:p>
            <a:pPr algn="just"/>
            <a:r>
              <a:rPr lang="es-ES" b="1" dirty="0"/>
              <a:t>7</a:t>
            </a:r>
            <a:r>
              <a:rPr lang="es-ES" b="1" dirty="0" smtClean="0"/>
              <a:t>. </a:t>
            </a:r>
            <a:r>
              <a:rPr lang="es-ES" b="1" dirty="0" smtClean="0"/>
              <a:t>En </a:t>
            </a:r>
            <a:r>
              <a:rPr lang="es-ES" b="1" dirty="0"/>
              <a:t>el concurso de persona natural empresario ¿Cuándo se solicitará la exoneración del pasivo </a:t>
            </a:r>
            <a:r>
              <a:rPr lang="es-ES" b="1" dirty="0" smtClean="0"/>
              <a:t>insatisfecho?. </a:t>
            </a:r>
          </a:p>
          <a:p>
            <a:pPr algn="just"/>
            <a:endParaRPr lang="es-ES" sz="3200" b="1" dirty="0"/>
          </a:p>
          <a:p>
            <a:pPr algn="just"/>
            <a:r>
              <a:rPr lang="es-ES" sz="1900" b="1" dirty="0" smtClean="0"/>
              <a:t>Art. 715: -…. </a:t>
            </a:r>
            <a:r>
              <a:rPr lang="es-ES" sz="1900" dirty="0" smtClean="0"/>
              <a:t>Una vez terminada la liquidación y distribuido el remanente podrá el deudor que reúna los requisitos solicitar la exoneración. </a:t>
            </a:r>
          </a:p>
          <a:p>
            <a:pPr algn="just"/>
            <a:endParaRPr lang="es-ES" sz="1900" dirty="0"/>
          </a:p>
          <a:p>
            <a:pPr algn="just"/>
            <a:r>
              <a:rPr lang="es-ES" sz="1900" b="1" dirty="0" smtClean="0"/>
              <a:t>Art. 495: La solicitud con plan de pagos se debe pedir antes de que el Juzgado acuerde la liquidación. </a:t>
            </a:r>
          </a:p>
          <a:p>
            <a:pPr algn="just">
              <a:buClr>
                <a:schemeClr val="accent1"/>
              </a:buClr>
            </a:pPr>
            <a:endParaRPr lang="es-ES" sz="1900" b="1" dirty="0" smtClean="0"/>
          </a:p>
          <a:p>
            <a:pPr algn="just">
              <a:buClr>
                <a:schemeClr val="accent1"/>
              </a:buClr>
            </a:pPr>
            <a:r>
              <a:rPr lang="es-ES" sz="1900" b="1" dirty="0" smtClean="0"/>
              <a:t>ART</a:t>
            </a:r>
            <a:r>
              <a:rPr lang="es-ES" sz="1900" b="1" dirty="0"/>
              <a:t>. </a:t>
            </a:r>
            <a:r>
              <a:rPr lang="es-ES" sz="1900" b="1" dirty="0" smtClean="0"/>
              <a:t>501: </a:t>
            </a:r>
            <a:endParaRPr lang="es-ES" sz="1900" b="1" dirty="0"/>
          </a:p>
          <a:p>
            <a:pPr algn="just">
              <a:buClr>
                <a:schemeClr val="accent1"/>
              </a:buClr>
            </a:pPr>
            <a:r>
              <a:rPr lang="es-ES" sz="1900" b="1" dirty="0"/>
              <a:t>	- </a:t>
            </a:r>
            <a:r>
              <a:rPr lang="es-ES" sz="1900" dirty="0"/>
              <a:t>En los concursos sin masa el deudor dentro de los 10 días siguientes a la 	finalización 	del plazo para que los acreedores puedan pedir AC, sin que lo 	hubieran hecho (art. 37 	ter/15 días), podrá pedir la exoneración. </a:t>
            </a:r>
            <a:endParaRPr lang="es-ES" sz="1900" dirty="0" smtClean="0"/>
          </a:p>
          <a:p>
            <a:pPr algn="just">
              <a:buClr>
                <a:schemeClr val="accent1"/>
              </a:buClr>
            </a:pPr>
            <a:r>
              <a:rPr lang="es-ES" sz="1900" dirty="0"/>
              <a:t>	</a:t>
            </a:r>
            <a:r>
              <a:rPr lang="es-ES" sz="1900" dirty="0" smtClean="0"/>
              <a:t>- Dentro del plazo de 15 días para oposición a la conclusión del concurso.</a:t>
            </a:r>
            <a:endParaRPr lang="es-ES" sz="1900" dirty="0"/>
          </a:p>
          <a:p>
            <a:pPr algn="just">
              <a:buClr>
                <a:schemeClr val="accent1"/>
              </a:buClr>
            </a:pPr>
            <a:endParaRPr lang="es-ES" sz="1900" dirty="0"/>
          </a:p>
          <a:p>
            <a:pPr algn="just"/>
            <a:endParaRPr lang="es-ES" sz="2000" dirty="0" smtClean="0"/>
          </a:p>
        </p:txBody>
      </p:sp>
      <p:pic>
        <p:nvPicPr>
          <p:cNvPr id="4" name="Picture 2" descr="C:\Users\recepcionista01\Desktop\INSOLVIA LOGOS\insolvia cuadraditos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2920" y="231977"/>
            <a:ext cx="635611" cy="65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11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AA4EBE4CDEB6408302DDA6E1F62A65" ma:contentTypeVersion="11" ma:contentTypeDescription="Crear nuevo documento." ma:contentTypeScope="" ma:versionID="6aa51f1e964a43787931f17ac3c9df18">
  <xsd:schema xmlns:xsd="http://www.w3.org/2001/XMLSchema" xmlns:xs="http://www.w3.org/2001/XMLSchema" xmlns:p="http://schemas.microsoft.com/office/2006/metadata/properties" xmlns:ns3="2462e55c-5b5d-4a52-919c-8450f5b631ca" targetNamespace="http://schemas.microsoft.com/office/2006/metadata/properties" ma:root="true" ma:fieldsID="6fe32d7b4117ca0732ea54dbeaa24cfb" ns3:_="">
    <xsd:import namespace="2462e55c-5b5d-4a52-919c-8450f5b631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62e55c-5b5d-4a52-919c-8450f5b6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D2BB47-698A-4DD7-8523-535298F853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62e55c-5b5d-4a52-919c-8450f5b631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DD4B41-5E8B-407B-9F29-C4FD989AA8C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462e55c-5b5d-4a52-919c-8450f5b631c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BDB7B61-9332-4D18-93E8-DC18294273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13607</TotalTime>
  <Words>398</Words>
  <Application>Microsoft Office PowerPoint</Application>
  <PresentationFormat>Panorámica</PresentationFormat>
  <Paragraphs>61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CUESTIONES CONTROVERTIDAS DEL PROCEDIMIENTO ESPECIAL DE MICROEMPRESAS</vt:lpstr>
      <vt:lpstr>CUESTIONES CONTROVERTIDAD DEL PROCEDIMIENTO ESPECIAL DE MICROEMPRESAS (685 A 720)</vt:lpstr>
      <vt:lpstr>REFORMA DEL TRLC (Ley 16/2022): PROCEDIMIENTO ESPECIAL DE MICROEMPRESAS (685 A 720)</vt:lpstr>
      <vt:lpstr>REFORMA DEL TRLC (Ley 16/2022): PROCEDIMIENTO ESPECIAL DE MICROEMPRESAS (685 A 720)</vt:lpstr>
      <vt:lpstr>REFORMA DEL TRLC (Ley 16/2022): PROCEDIMIENTO ESPECIAL DE MICROEMPRESAS (685 A 720)</vt:lpstr>
      <vt:lpstr>REFORMA DEL TRLC (Ley 16/2022): PROCEDIMIENTO ESPECIAL DE MICROEMPRESAS (685 A 720)</vt:lpstr>
      <vt:lpstr>REFORMA DEL TRLC (Ley 16/2022): PROCEDIMIENTO ESPECIAL DE MICROEMPRESAS (685 A 720)</vt:lpstr>
      <vt:lpstr>REFORMA DEL TRLC (Ley 16/2022): PROCEDIMIENTO ESPECIAL DE MICROEMPRESAS (685 A 720)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de la Morena</dc:creator>
  <cp:lastModifiedBy>Gregorio de la Morena</cp:lastModifiedBy>
  <cp:revision>470</cp:revision>
  <cp:lastPrinted>2022-11-16T19:15:28Z</cp:lastPrinted>
  <dcterms:created xsi:type="dcterms:W3CDTF">2021-02-15T12:24:56Z</dcterms:created>
  <dcterms:modified xsi:type="dcterms:W3CDTF">2023-01-09T14:23:55Z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0x01010094AA4EBE4CDEB6408302DDA6E1F62A65</vt:lpwstr>
  </property>
</Properties>
</file>